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723B-55CE-6496-0ACD-7AC05BEF4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76A15-93FC-9FF1-5196-38E1B8D12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8B47A-673D-CAC4-5A43-C23FC3F3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55BCF-DF5A-B1A9-BAD7-CD5670A9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C2B46-B478-E7D3-D547-9DA38224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8410-4D55-D73A-B890-7F4327DF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70648-D89A-0698-801C-53BE5E3A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06AD1-E933-E271-112E-B10376582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9A062-0CF3-53FC-2E36-DCD7422B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69A63-38AE-FEAE-66CF-AD86847C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6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4FCA1-B567-2003-82E4-1921560A6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D4A0D-EBB5-AD46-8C09-52E94A538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2A507-F179-EE41-A154-FD27C179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372E1-1C49-16AF-F4D5-3533BF425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C088A-8FF7-6B8F-065C-8EBB07FE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9C4C-5414-896D-D8F8-71A608F6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6822-5420-187C-7FF0-E590EC3C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F4BB1-148C-3F45-CBCA-F5BECFEF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E0155-3418-F73A-1995-F212972E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CBF93-AC54-E8C7-429C-C8072B5FA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6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C804-E2CC-3840-992A-BB9C2A3FC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FF258-6514-4AA9-06BC-3553A91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F9B9B-5199-51AC-1AEB-CB374F65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4BB2E-2F2A-C2D6-A98E-83589525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96A6-15FA-0BA8-689A-EFA3B0DC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7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7477-5937-B4AD-2003-EB106D81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D156D-E94D-3FA5-2A7B-3552CA0D4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C0631-DBE5-9D42-7E74-2ACDC99D8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4BC76-0605-C811-9B82-121B65BC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C362-7457-6ACA-4BAB-E0AB947C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54568-5FAB-E225-9AAD-93834D6B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96F9-7D34-ED20-DA6A-72B8B741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4DFB5-38E0-FAAF-3224-B7CD41C9E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36FFA-36FE-BC85-5DD4-90EF6C992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74FDE-5497-BC24-57AF-3A52A5A00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741BE9-C4CF-6D13-1C97-BB7C99BE8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394CF-DCE5-30CA-5BC0-9E38AF73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F79D-BC1E-872D-D6D5-A7C930EB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A264E-E8EB-F952-0A5C-2C4B94C5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2792-1626-39B9-D224-2CF4978A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CC5B6-55D3-58DA-C518-D75253D2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45A72-60CB-2EE4-0799-29ED7012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309-33E2-F30B-6480-9F2607F2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1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DF8A2B-8538-5F82-C7E3-7ED77CBD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4C043-3565-C9C0-D3EC-00EC7073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DAB7E-5E60-52AE-9673-6FABD5CA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EE81-D8E8-F8FD-732F-BF37610A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3DA44-26A7-9425-0780-BFA2C997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624C6-7C6C-AC11-3B65-CEE2A76D2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DD50D-C3DC-DE5F-737D-CBF7A84A6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EE224-DEBC-692E-67F0-8F6C38306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B7318-E1B1-7EA0-1039-249D099E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7ED0-29DA-F35B-9580-591A391D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ADD32-F002-0682-C6DB-C2D8C4C5E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1567C-A5FB-BDB7-657F-5A96BEC74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B581D-5637-BD10-DA2A-12901ABDC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29132-22C4-A1B4-48BF-B0B1D1CE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F8616-85FF-898D-4821-80B29A95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5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80975B-5237-2B9E-F0C1-AFD4303D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7054E-BF7A-02A9-79A2-BDDE28607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4D1E-C0BA-6B1B-883C-DB5CC077C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FC701-367F-4A07-9DC4-217A30B51E2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9FEF6-41A4-65AA-9726-0A09EB016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EDC57-83FE-2EF3-6CB5-DCCA41E5D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2FE1D-85B1-4D49-AA9A-2C72E3BD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02C043D0-5703-6787-D4BF-3BFD481F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4259210E-3A15-D2AE-D940-201BD2D9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" y="0"/>
            <a:ext cx="4424516" cy="6754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117C5-4981-B89D-4C0C-AAB4FDB5D0A7}"/>
              </a:ext>
            </a:extLst>
          </p:cNvPr>
          <p:cNvSpPr txBox="1"/>
          <p:nvPr/>
        </p:nvSpPr>
        <p:spPr>
          <a:xfrm>
            <a:off x="3241024" y="103239"/>
            <a:ext cx="640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000080"/>
                </a:solidFill>
                <a:latin typeface="Calibri"/>
              </a:rPr>
              <a:t>Artificial Intelligence Project Presentation</a:t>
            </a:r>
            <a:endParaRPr lang="en-US" sz="28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3B061-B6DF-996D-DDF2-EFB80D846D29}"/>
              </a:ext>
            </a:extLst>
          </p:cNvPr>
          <p:cNvSpPr txBox="1"/>
          <p:nvPr/>
        </p:nvSpPr>
        <p:spPr>
          <a:xfrm>
            <a:off x="5026506" y="1518949"/>
            <a:ext cx="6096000" cy="723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b="1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 Score Prediction Using AI</a:t>
            </a:r>
            <a:endParaRPr lang="en-US" sz="2800" b="1" u="sng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472D4E5-F23C-16ED-CB0F-39C634B9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8981" y="2389240"/>
            <a:ext cx="7059561" cy="4365522"/>
          </a:xfrm>
        </p:spPr>
        <p:txBody>
          <a:bodyPr>
            <a:normAutofit/>
          </a:bodyPr>
          <a:lstStyle/>
          <a:p>
            <a:r>
              <a:rPr sz="2600" b="1" dirty="0">
                <a:solidFill>
                  <a:srgbClr val="000000"/>
                </a:solidFill>
                <a:latin typeface="Calibri"/>
              </a:rPr>
              <a:t>Course</a:t>
            </a:r>
            <a:r>
              <a:rPr lang="en-US" sz="2600" b="1" dirty="0">
                <a:solidFill>
                  <a:srgbClr val="000000"/>
                </a:solidFill>
                <a:latin typeface="Calibri"/>
              </a:rPr>
              <a:t>:</a:t>
            </a:r>
            <a:r>
              <a:rPr sz="2600" b="1" dirty="0">
                <a:solidFill>
                  <a:srgbClr val="000000"/>
                </a:solidFill>
                <a:latin typeface="Calibri"/>
              </a:rPr>
              <a:t> </a:t>
            </a:r>
            <a:endParaRPr lang="en-US" sz="2600" b="1" dirty="0">
              <a:solidFill>
                <a:srgbClr val="000000"/>
              </a:solidFill>
              <a:latin typeface="Calibri"/>
            </a:endParaRPr>
          </a:p>
          <a:p>
            <a:r>
              <a:rPr sz="2600" b="1" dirty="0">
                <a:solidFill>
                  <a:srgbClr val="000000"/>
                </a:solidFill>
                <a:latin typeface="Calibri"/>
              </a:rPr>
              <a:t>Artificial Intelligence (C</a:t>
            </a:r>
            <a:r>
              <a:rPr lang="en-US" sz="2600" b="1" dirty="0">
                <a:solidFill>
                  <a:srgbClr val="000000"/>
                </a:solidFill>
                <a:latin typeface="Calibri"/>
              </a:rPr>
              <a:t>AN703</a:t>
            </a:r>
            <a:r>
              <a:rPr sz="2600" b="1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r>
              <a:rPr lang="en-US" sz="2600" b="1" dirty="0">
                <a:solidFill>
                  <a:srgbClr val="000000"/>
                </a:solidFill>
                <a:latin typeface="Calibri"/>
              </a:rPr>
              <a:t>by</a:t>
            </a:r>
            <a:r>
              <a:rPr sz="2600" b="1" dirty="0">
                <a:solidFill>
                  <a:srgbClr val="000000"/>
                </a:solidFill>
                <a:latin typeface="Calibri"/>
              </a:rPr>
              <a:t>: </a:t>
            </a:r>
            <a:endParaRPr lang="en-US" sz="2600" b="1" dirty="0">
              <a:solidFill>
                <a:srgbClr val="000000"/>
              </a:solidFill>
              <a:latin typeface="Calibri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Calibri"/>
              </a:rPr>
              <a:t>Vaibhav Bisht (1000019863)                             </a:t>
            </a:r>
            <a:endParaRPr sz="2600" b="1" dirty="0">
              <a:solidFill>
                <a:srgbClr val="000000"/>
              </a:solidFill>
              <a:latin typeface="Calibri"/>
            </a:endParaRPr>
          </a:p>
          <a:p>
            <a:r>
              <a:rPr sz="2600" b="1" dirty="0">
                <a:solidFill>
                  <a:srgbClr val="000000"/>
                </a:solidFill>
                <a:latin typeface="Calibri"/>
              </a:rPr>
              <a:t>Faculty Guide: </a:t>
            </a:r>
            <a:endParaRPr lang="en-US" sz="2600" b="1" dirty="0">
              <a:solidFill>
                <a:srgbClr val="000000"/>
              </a:solidFill>
              <a:latin typeface="Calibri"/>
            </a:endParaRPr>
          </a:p>
          <a:p>
            <a:r>
              <a:rPr lang="en-US" sz="2600" b="1" dirty="0">
                <a:solidFill>
                  <a:srgbClr val="000000"/>
                </a:solidFill>
                <a:latin typeface="Calibri"/>
              </a:rPr>
              <a:t>Ms. Shruti Singh</a:t>
            </a:r>
            <a:endParaRPr sz="2600" b="1" dirty="0">
              <a:solidFill>
                <a:srgbClr val="000000"/>
              </a:solidFill>
              <a:latin typeface="Calibri"/>
            </a:endParaRPr>
          </a:p>
          <a:p>
            <a:r>
              <a:rPr lang="en-US" b="1" dirty="0"/>
              <a:t> SCHOOL OF COMPUTING </a:t>
            </a:r>
          </a:p>
          <a:p>
            <a:r>
              <a:rPr lang="en-US" b="1" dirty="0"/>
              <a:t>DIT UNIVERSITY, DEHRADUN</a:t>
            </a:r>
          </a:p>
          <a:p>
            <a:r>
              <a:rPr lang="en-US" b="1" dirty="0"/>
              <a:t>November 2025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1075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58613-2BD0-ABBD-73D5-F490F84F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1" y="1966452"/>
            <a:ext cx="3823119" cy="457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206759-A950-5872-9D18-A5A27671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944" y="1966452"/>
            <a:ext cx="3688307" cy="4571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B4151-D31F-004F-8008-DD9A0AE1B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156" y="1966453"/>
            <a:ext cx="3688306" cy="4571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7C2D7-5DC0-712E-85A3-654D75FC7B75}"/>
              </a:ext>
            </a:extLst>
          </p:cNvPr>
          <p:cNvSpPr txBox="1"/>
          <p:nvPr/>
        </p:nvSpPr>
        <p:spPr>
          <a:xfrm>
            <a:off x="1451427" y="1128034"/>
            <a:ext cx="9289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Predicted outcomes of the models on different inputs</a:t>
            </a:r>
          </a:p>
        </p:txBody>
      </p:sp>
      <p:pic>
        <p:nvPicPr>
          <p:cNvPr id="7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D49CA911-E497-54F6-F5D8-0DF46545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7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B4E8F17-490D-56B7-B5F5-3BE77675F5D9}"/>
              </a:ext>
            </a:extLst>
          </p:cNvPr>
          <p:cNvSpPr/>
          <p:nvPr/>
        </p:nvSpPr>
        <p:spPr>
          <a:xfrm>
            <a:off x="1953996" y="773644"/>
            <a:ext cx="80562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 &amp; Future Directions</a:t>
            </a:r>
            <a:endParaRPr lang="en-US" sz="4450" u="sng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465752F-6C89-2EED-4A98-FC27E4406386}"/>
              </a:ext>
            </a:extLst>
          </p:cNvPr>
          <p:cNvSpPr/>
          <p:nvPr/>
        </p:nvSpPr>
        <p:spPr>
          <a:xfrm>
            <a:off x="282392" y="2181919"/>
            <a:ext cx="5893356" cy="2921023"/>
          </a:xfrm>
          <a:prstGeom prst="roundRect">
            <a:avLst>
              <a:gd name="adj" fmla="val 410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B15C76B7-810E-2BA5-9B4C-6AA218C547C0}"/>
              </a:ext>
            </a:extLst>
          </p:cNvPr>
          <p:cNvSpPr/>
          <p:nvPr/>
        </p:nvSpPr>
        <p:spPr>
          <a:xfrm>
            <a:off x="6351639" y="2181920"/>
            <a:ext cx="5742037" cy="2921022"/>
          </a:xfrm>
          <a:prstGeom prst="roundRect">
            <a:avLst>
              <a:gd name="adj" fmla="val 410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74B523F-AF67-4F54-5A2C-52DF056B0366}"/>
              </a:ext>
            </a:extLst>
          </p:cNvPr>
          <p:cNvSpPr/>
          <p:nvPr/>
        </p:nvSpPr>
        <p:spPr>
          <a:xfrm>
            <a:off x="2139197" y="2421635"/>
            <a:ext cx="2462137" cy="42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u="sng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Findings</a:t>
            </a:r>
            <a:endParaRPr lang="en-US" sz="2650" u="sng" dirty="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F93E6BE6-4966-84A2-FABF-A1C6F17001E4}"/>
              </a:ext>
            </a:extLst>
          </p:cNvPr>
          <p:cNvSpPr/>
          <p:nvPr/>
        </p:nvSpPr>
        <p:spPr>
          <a:xfrm>
            <a:off x="7633455" y="2421634"/>
            <a:ext cx="34653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u="sng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Enhancements</a:t>
            </a:r>
            <a:endParaRPr lang="en-US" sz="2650" u="sng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9F9F6943-EBF9-72F4-9714-D57073FB2AEF}"/>
              </a:ext>
            </a:extLst>
          </p:cNvPr>
          <p:cNvSpPr/>
          <p:nvPr/>
        </p:nvSpPr>
        <p:spPr>
          <a:xfrm>
            <a:off x="423588" y="31159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Study habits and prior performance are critical factors</a:t>
            </a: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806CC2BB-587C-0017-2110-FDA95F12E831}"/>
              </a:ext>
            </a:extLst>
          </p:cNvPr>
          <p:cNvSpPr/>
          <p:nvPr/>
        </p:nvSpPr>
        <p:spPr>
          <a:xfrm>
            <a:off x="423588" y="352990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models enable early intervention for at-risk students</a:t>
            </a: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8AF18B4-90C6-8CF7-9A06-7A7E2A0B2875}"/>
              </a:ext>
            </a:extLst>
          </p:cNvPr>
          <p:cNvSpPr/>
          <p:nvPr/>
        </p:nvSpPr>
        <p:spPr>
          <a:xfrm>
            <a:off x="6488201" y="311598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/>
              <a:t>Build a personal dashboard for each students.</a:t>
            </a: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9E2B973-CFAD-674A-DBA0-BFC5907E8170}"/>
              </a:ext>
            </a:extLst>
          </p:cNvPr>
          <p:cNvSpPr/>
          <p:nvPr/>
        </p:nvSpPr>
        <p:spPr>
          <a:xfrm>
            <a:off x="6488201" y="352990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real-time prediction dashboard for educators</a:t>
            </a:r>
            <a:endParaRPr lang="en-US" sz="17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89BD2D2-C183-F875-1503-3171FD2D3FE9}"/>
              </a:ext>
            </a:extLst>
          </p:cNvPr>
          <p:cNvSpPr/>
          <p:nvPr/>
        </p:nvSpPr>
        <p:spPr>
          <a:xfrm>
            <a:off x="6488201" y="3943822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dataset with multi-semester longitudinal data</a:t>
            </a:r>
            <a:endParaRPr lang="en-US" sz="175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677BDB60-A26D-8760-7654-2EB391C524D2}"/>
              </a:ext>
            </a:extLst>
          </p:cNvPr>
          <p:cNvSpPr/>
          <p:nvPr/>
        </p:nvSpPr>
        <p:spPr>
          <a:xfrm>
            <a:off x="423588" y="394382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/>
              <a:t>Linear Regression works better on small dataset.</a:t>
            </a: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82C20A13-4BF0-DFC3-6AE4-A3D52002F1AD}"/>
              </a:ext>
            </a:extLst>
          </p:cNvPr>
          <p:cNvSpPr/>
          <p:nvPr/>
        </p:nvSpPr>
        <p:spPr>
          <a:xfrm>
            <a:off x="6488201" y="4367768"/>
            <a:ext cx="5605475" cy="59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Upgrade model for giving suggestion to improve marks</a:t>
            </a: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EF4C011B-ED96-6601-450A-3CF5E03BF2A4}"/>
              </a:ext>
            </a:extLst>
          </p:cNvPr>
          <p:cNvSpPr/>
          <p:nvPr/>
        </p:nvSpPr>
        <p:spPr>
          <a:xfrm>
            <a:off x="436419" y="435774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/>
              <a:t>Random forest works better on large dataset.</a:t>
            </a:r>
          </a:p>
        </p:txBody>
      </p:sp>
      <p:pic>
        <p:nvPicPr>
          <p:cNvPr id="17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B39C2C31-5151-3FB4-170A-8886E3AF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52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D9CF8-7FA1-DCE7-EBD7-B7BF931A105D}"/>
              </a:ext>
            </a:extLst>
          </p:cNvPr>
          <p:cNvSpPr txBox="1"/>
          <p:nvPr/>
        </p:nvSpPr>
        <p:spPr>
          <a:xfrm>
            <a:off x="599767" y="1927123"/>
            <a:ext cx="10658167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I sincerely thank:</a:t>
            </a:r>
          </a:p>
          <a:p>
            <a:pPr>
              <a:buNone/>
            </a:pPr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Faculty mentors and academic advisors</a:t>
            </a:r>
            <a:r>
              <a:rPr lang="en-US" dirty="0"/>
              <a:t> at DIT University for their guidance and encouragement throughout this project.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Online communities and open-source contributors</a:t>
            </a:r>
            <a:r>
              <a:rPr lang="en-US" dirty="0"/>
              <a:t> for providing tutorials, datasets, and tools that enabled model comparison and visualization.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 platforms and libraries</a:t>
            </a:r>
            <a:r>
              <a:rPr lang="en-US" dirty="0"/>
              <a:t> such as  VS code, Python, scikit-learn, and TensorFlow for powering the implementation of Linear Regression, Random Forest, and Neural Network models.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This project has deepened my understanding of predictive modeling and reinforced my passion for building reliable, data-driven solutions.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90A7B-7AE0-1B78-A67A-A4D4D1C58F9B}"/>
              </a:ext>
            </a:extLst>
          </p:cNvPr>
          <p:cNvSpPr txBox="1"/>
          <p:nvPr/>
        </p:nvSpPr>
        <p:spPr>
          <a:xfrm>
            <a:off x="4483509" y="828056"/>
            <a:ext cx="3854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000080"/>
                </a:solidFill>
                <a:latin typeface="Calibri"/>
              </a:rPr>
              <a:t>Acknowledgment</a:t>
            </a:r>
            <a:endParaRPr lang="en-US" sz="3600" b="1" u="sng" dirty="0"/>
          </a:p>
        </p:txBody>
      </p:sp>
      <p:pic>
        <p:nvPicPr>
          <p:cNvPr id="7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61AEAA62-BCB0-4E08-0B89-F9D2F6DE9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534" y="544624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213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05B80D-ED01-59D5-32CA-E8D14CF5BB5F}"/>
              </a:ext>
            </a:extLst>
          </p:cNvPr>
          <p:cNvSpPr txBox="1"/>
          <p:nvPr/>
        </p:nvSpPr>
        <p:spPr>
          <a:xfrm>
            <a:off x="919315" y="330508"/>
            <a:ext cx="10456607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dirty="0"/>
              <a:t>                      </a:t>
            </a:r>
            <a:r>
              <a:rPr lang="en-US" sz="7200" b="1" u="sng" dirty="0"/>
              <a:t>Thank You</a:t>
            </a:r>
            <a:endParaRPr lang="en-US" sz="7200" u="sng" dirty="0"/>
          </a:p>
          <a:p>
            <a:pPr>
              <a:buNone/>
            </a:pPr>
            <a:endParaRPr lang="en-US" sz="3600" dirty="0"/>
          </a:p>
          <a:p>
            <a:pPr>
              <a:buNone/>
            </a:pPr>
            <a:r>
              <a:rPr lang="en-US" sz="3600" dirty="0"/>
              <a:t>Thank you for your time and attention!</a:t>
            </a:r>
          </a:p>
          <a:p>
            <a:pPr>
              <a:buNone/>
            </a:pPr>
            <a:r>
              <a:rPr lang="en-US" sz="3600" dirty="0"/>
              <a:t>Your interest and support are truly appreciated.</a:t>
            </a:r>
            <a:br>
              <a:rPr lang="en-US" sz="3600" dirty="0"/>
            </a:br>
            <a:r>
              <a:rPr lang="en-US" sz="3600" dirty="0"/>
              <a:t>This project has been a valuable learning experience in applying AI to real-world educational challenges.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800" b="1" dirty="0"/>
              <a:t>Presented by:                                                                    Contact:</a:t>
            </a:r>
            <a:br>
              <a:rPr lang="en-US" sz="2800" dirty="0"/>
            </a:br>
            <a:r>
              <a:rPr lang="en-US" sz="2800" b="1" dirty="0"/>
              <a:t>Vaibhav Bisht                                                        Email: </a:t>
            </a:r>
            <a:r>
              <a:rPr lang="en-US" sz="2000" b="1" dirty="0"/>
              <a:t>Vabbisht219@gmail.com</a:t>
            </a:r>
            <a:br>
              <a:rPr lang="en-US" sz="2800" dirty="0"/>
            </a:br>
            <a:r>
              <a:rPr lang="en-US" sz="2800" dirty="0"/>
              <a:t>MCA Student, DIT University, Dehradun           </a:t>
            </a:r>
            <a:r>
              <a:rPr lang="en-US" sz="2800" b="1" dirty="0"/>
              <a:t>Phone</a:t>
            </a:r>
            <a:r>
              <a:rPr lang="en-US" sz="2800" dirty="0"/>
              <a:t>: 8445444646</a:t>
            </a:r>
          </a:p>
        </p:txBody>
      </p:sp>
      <p:pic>
        <p:nvPicPr>
          <p:cNvPr id="7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0E995123-16B7-100F-F35E-18070374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15" y="249656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32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13299-EDC0-69AE-65EF-8E589C49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381" y="198271"/>
            <a:ext cx="6216316" cy="1143000"/>
          </a:xfrm>
        </p:spPr>
        <p:txBody>
          <a:bodyPr>
            <a:normAutofit/>
          </a:bodyPr>
          <a:lstStyle/>
          <a:p>
            <a:pPr algn="ctr"/>
            <a:r>
              <a:rPr sz="4000" u="sng" dirty="0">
                <a:solidFill>
                  <a:srgbClr val="000080"/>
                </a:solidFill>
                <a:latin typeface="Calibri"/>
              </a:rPr>
              <a:t>Problem Statement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AD6A8CA-6220-F51F-5CEB-BA9766976C46}"/>
              </a:ext>
            </a:extLst>
          </p:cNvPr>
          <p:cNvSpPr/>
          <p:nvPr/>
        </p:nvSpPr>
        <p:spPr>
          <a:xfrm>
            <a:off x="659487" y="1687050"/>
            <a:ext cx="6425922" cy="1139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Educational institutions need proactive tools to identify at-risk students early and optimize learning outcomes. Traditional methods rely on intuition, but AI offers data-driven insights.</a:t>
            </a:r>
            <a:endParaRPr lang="en-US" sz="2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3269C00-165A-A870-278F-543288314032}"/>
              </a:ext>
            </a:extLst>
          </p:cNvPr>
          <p:cNvSpPr/>
          <p:nvPr/>
        </p:nvSpPr>
        <p:spPr>
          <a:xfrm>
            <a:off x="659487" y="3171846"/>
            <a:ext cx="6557390" cy="148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analyzing patterns in student behavior and performance, we can intervene before failure occurs, personalizing support and improving graduation rates.</a:t>
            </a:r>
            <a:endParaRPr lang="en-US" sz="20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685793E4-B1CF-66E1-FA9B-89ACC21C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633" y="1341271"/>
            <a:ext cx="3187874" cy="3486368"/>
          </a:xfrm>
          <a:prstGeom prst="rect">
            <a:avLst/>
          </a:prstGeom>
        </p:spPr>
      </p:pic>
      <p:pic>
        <p:nvPicPr>
          <p:cNvPr id="8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E0F6A396-0CAC-65AC-3769-E0A6546C7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94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055A563-DAEA-4433-CC09-54B3A2E68D64}"/>
              </a:ext>
            </a:extLst>
          </p:cNvPr>
          <p:cNvSpPr/>
          <p:nvPr/>
        </p:nvSpPr>
        <p:spPr>
          <a:xfrm>
            <a:off x="3104370" y="3087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Objectives</a:t>
            </a:r>
            <a:endParaRPr lang="en-US" sz="4450" u="sng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A7B8E295-D68D-FC85-2D44-CE2217A1385C}"/>
              </a:ext>
            </a:extLst>
          </p:cNvPr>
          <p:cNvSpPr/>
          <p:nvPr/>
        </p:nvSpPr>
        <p:spPr>
          <a:xfrm>
            <a:off x="121989" y="2112344"/>
            <a:ext cx="3545443" cy="2633312"/>
          </a:xfrm>
          <a:prstGeom prst="roundRect">
            <a:avLst>
              <a:gd name="adj" fmla="val 28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A7D9240D-A0B9-F721-9A0B-0E16B87EAF2B}"/>
              </a:ext>
            </a:extLst>
          </p:cNvPr>
          <p:cNvSpPr/>
          <p:nvPr/>
        </p:nvSpPr>
        <p:spPr>
          <a:xfrm>
            <a:off x="3811951" y="2112344"/>
            <a:ext cx="3820393" cy="2633312"/>
          </a:xfrm>
          <a:prstGeom prst="roundRect">
            <a:avLst>
              <a:gd name="adj" fmla="val 28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B380DE8B-0D2E-E388-1A13-62FA0C413015}"/>
              </a:ext>
            </a:extLst>
          </p:cNvPr>
          <p:cNvSpPr/>
          <p:nvPr/>
        </p:nvSpPr>
        <p:spPr>
          <a:xfrm>
            <a:off x="7747595" y="2112345"/>
            <a:ext cx="4105574" cy="2633312"/>
          </a:xfrm>
          <a:prstGeom prst="roundRect">
            <a:avLst>
              <a:gd name="adj" fmla="val 65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6F00FB11-CB14-3AA2-05C1-76900B596FD7}"/>
              </a:ext>
            </a:extLst>
          </p:cNvPr>
          <p:cNvSpPr/>
          <p:nvPr/>
        </p:nvSpPr>
        <p:spPr>
          <a:xfrm>
            <a:off x="142107" y="2184795"/>
            <a:ext cx="577995" cy="57518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F9D00DA7-7A9B-7DC5-EAA0-7A2B90EE66CA}"/>
              </a:ext>
            </a:extLst>
          </p:cNvPr>
          <p:cNvSpPr/>
          <p:nvPr/>
        </p:nvSpPr>
        <p:spPr>
          <a:xfrm>
            <a:off x="4032419" y="2184795"/>
            <a:ext cx="610533" cy="598265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6F4A9AB5-6B16-C302-21D7-763ACE4D36D4}"/>
              </a:ext>
            </a:extLst>
          </p:cNvPr>
          <p:cNvSpPr/>
          <p:nvPr/>
        </p:nvSpPr>
        <p:spPr>
          <a:xfrm>
            <a:off x="7787635" y="2170840"/>
            <a:ext cx="635330" cy="672448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BBED86C4-3472-E19A-920B-6CD4EC471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01" y="2319331"/>
            <a:ext cx="306110" cy="306110"/>
          </a:xfrm>
          <a:prstGeom prst="rect">
            <a:avLst/>
          </a:prstGeom>
        </p:spPr>
      </p:pic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0450F0E7-77E1-E644-A337-C3CC75100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7670" y="2309023"/>
            <a:ext cx="306110" cy="306110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5713BE7C-1347-6009-AD34-FE2EC7399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1712" y="2354009"/>
            <a:ext cx="306110" cy="306110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8F0E496A-0091-97A9-EC77-38D42354A99C}"/>
              </a:ext>
            </a:extLst>
          </p:cNvPr>
          <p:cNvSpPr/>
          <p:nvPr/>
        </p:nvSpPr>
        <p:spPr>
          <a:xfrm>
            <a:off x="740220" y="2299785"/>
            <a:ext cx="2635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 Prediction</a:t>
            </a:r>
            <a:endParaRPr lang="en-US" sz="2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F09D3A01-3E63-7C20-7A62-B14F1D83F582}"/>
              </a:ext>
            </a:extLst>
          </p:cNvPr>
          <p:cNvSpPr/>
          <p:nvPr/>
        </p:nvSpPr>
        <p:spPr>
          <a:xfrm>
            <a:off x="234990" y="302701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models that reliably forecast student exam scores based on multiple behavioral and academic factors</a:t>
            </a:r>
            <a:endParaRPr lang="en-US" sz="175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2C7E8282-9DD9-8AF6-FFB9-044796FB3DB7}"/>
              </a:ext>
            </a:extLst>
          </p:cNvPr>
          <p:cNvSpPr/>
          <p:nvPr/>
        </p:nvSpPr>
        <p:spPr>
          <a:xfrm>
            <a:off x="4830932" y="2295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Comparison</a:t>
            </a:r>
            <a:endParaRPr lang="en-US" sz="22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46E1C24-4C11-CA5C-BD03-360F24205C32}"/>
              </a:ext>
            </a:extLst>
          </p:cNvPr>
          <p:cNvSpPr/>
          <p:nvPr/>
        </p:nvSpPr>
        <p:spPr>
          <a:xfrm>
            <a:off x="3962480" y="3058462"/>
            <a:ext cx="3727490" cy="1371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Linear Regression, Random Forest, and Neural Networks to identify optimal approach</a:t>
            </a:r>
            <a:endParaRPr lang="en-US" sz="175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5EC789CA-6452-CA94-C2C8-8A54295F8462}"/>
              </a:ext>
            </a:extLst>
          </p:cNvPr>
          <p:cNvSpPr/>
          <p:nvPr/>
        </p:nvSpPr>
        <p:spPr>
          <a:xfrm>
            <a:off x="8461899" y="2306762"/>
            <a:ext cx="3294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Visualization</a:t>
            </a:r>
            <a:endParaRPr lang="en-US" sz="22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89DBD0A5-314B-2E80-1A1D-2984A840F4F3}"/>
              </a:ext>
            </a:extLst>
          </p:cNvPr>
          <p:cNvSpPr/>
          <p:nvPr/>
        </p:nvSpPr>
        <p:spPr>
          <a:xfrm>
            <a:off x="8422965" y="3037706"/>
            <a:ext cx="31987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 R² scores and prediction accuracy through clear, actionable visualizations</a:t>
            </a:r>
            <a:endParaRPr lang="en-US" sz="1750" dirty="0"/>
          </a:p>
        </p:txBody>
      </p:sp>
      <p:pic>
        <p:nvPicPr>
          <p:cNvPr id="21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E556CB0B-5706-F541-673D-90144646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43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CE91C27-5D8F-B19A-25B3-D619607F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457200"/>
            <a:ext cx="3962400" cy="59436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5975669-604D-F7FB-BB9B-680F293E7D6E}"/>
              </a:ext>
            </a:extLst>
          </p:cNvPr>
          <p:cNvSpPr/>
          <p:nvPr/>
        </p:nvSpPr>
        <p:spPr>
          <a:xfrm>
            <a:off x="4959609" y="457200"/>
            <a:ext cx="5367457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Overview</a:t>
            </a:r>
            <a:endParaRPr lang="en-US" sz="4200" u="sng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DD9EB02B-78E9-6ED0-CE27-7BE0E65B5BB8}"/>
              </a:ext>
            </a:extLst>
          </p:cNvPr>
          <p:cNvSpPr/>
          <p:nvPr/>
        </p:nvSpPr>
        <p:spPr>
          <a:xfrm>
            <a:off x="5313207" y="1342721"/>
            <a:ext cx="3376255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 Analyzed</a:t>
            </a:r>
            <a:endParaRPr lang="en-US" sz="2500" u="sng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184804C-3936-52D8-A213-EB90841D6F20}"/>
              </a:ext>
            </a:extLst>
          </p:cNvPr>
          <p:cNvSpPr/>
          <p:nvPr/>
        </p:nvSpPr>
        <p:spPr>
          <a:xfrm>
            <a:off x="4959609" y="1927452"/>
            <a:ext cx="4375190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Study Hours: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Weekly time dedicated to coursework</a:t>
            </a:r>
            <a:endParaRPr lang="en-US" sz="165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4CD12882-62C8-6033-5D6B-AB3DEBC1DB30}"/>
              </a:ext>
            </a:extLst>
          </p:cNvPr>
          <p:cNvSpPr/>
          <p:nvPr/>
        </p:nvSpPr>
        <p:spPr>
          <a:xfrm>
            <a:off x="4986154" y="2807326"/>
            <a:ext cx="4375190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Attendance Rate: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Percentage of classes attended</a:t>
            </a:r>
            <a:endParaRPr lang="en-US" sz="16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6497A460-D56A-8A02-B56A-2861E8B32C0C}"/>
              </a:ext>
            </a:extLst>
          </p:cNvPr>
          <p:cNvSpPr/>
          <p:nvPr/>
        </p:nvSpPr>
        <p:spPr>
          <a:xfrm>
            <a:off x="4986154" y="3820118"/>
            <a:ext cx="4375190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Previous Scores: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Historical academic performance</a:t>
            </a:r>
            <a:endParaRPr lang="en-US" sz="165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C388DE9B-5D26-0168-61C8-DD590075AA76}"/>
              </a:ext>
            </a:extLst>
          </p:cNvPr>
          <p:cNvSpPr/>
          <p:nvPr/>
        </p:nvSpPr>
        <p:spPr>
          <a:xfrm>
            <a:off x="5019323" y="4721474"/>
            <a:ext cx="4375190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Assignment Completion: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Homework submission rates</a:t>
            </a:r>
            <a:endParaRPr lang="en-US" sz="165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119C5592-15A4-827F-6790-B0E5D92CA612}"/>
              </a:ext>
            </a:extLst>
          </p:cNvPr>
          <p:cNvSpPr/>
          <p:nvPr/>
        </p:nvSpPr>
        <p:spPr>
          <a:xfrm>
            <a:off x="5095157" y="5622830"/>
            <a:ext cx="4375190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Extracurricular Activities: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Time spent on non-academic activities</a:t>
            </a:r>
            <a:endParaRPr lang="en-US" sz="1650" dirty="0"/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1CD4CA82-C56F-845A-AB70-F7432C8A02A5}"/>
              </a:ext>
            </a:extLst>
          </p:cNvPr>
          <p:cNvSpPr/>
          <p:nvPr/>
        </p:nvSpPr>
        <p:spPr>
          <a:xfrm>
            <a:off x="9317703" y="1651049"/>
            <a:ext cx="2742247" cy="4887873"/>
          </a:xfrm>
          <a:prstGeom prst="roundRect">
            <a:avLst>
              <a:gd name="adj" fmla="val 3288"/>
            </a:avLst>
          </a:prstGeom>
          <a:solidFill>
            <a:srgbClr val="D2D2E0"/>
          </a:solidFill>
          <a:ln/>
        </p:spPr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13389D10-2B95-C959-E415-B50E133D1DDC}"/>
              </a:ext>
            </a:extLst>
          </p:cNvPr>
          <p:cNvSpPr/>
          <p:nvPr/>
        </p:nvSpPr>
        <p:spPr>
          <a:xfrm>
            <a:off x="10122638" y="1882150"/>
            <a:ext cx="1762839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Variable</a:t>
            </a:r>
            <a:endParaRPr lang="en-US" sz="21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CC1482F7-3A4C-C1DE-76ED-6700CFE669EA}"/>
              </a:ext>
            </a:extLst>
          </p:cNvPr>
          <p:cNvSpPr/>
          <p:nvPr/>
        </p:nvSpPr>
        <p:spPr>
          <a:xfrm>
            <a:off x="9883729" y="2851704"/>
            <a:ext cx="1762839" cy="3433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Exam Score:</a:t>
            </a: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predicted outcome ranging from 0-100, representing student performance on the comprehensive examination</a:t>
            </a:r>
            <a:endParaRPr lang="en-US" sz="1650" dirty="0"/>
          </a:p>
        </p:txBody>
      </p:sp>
      <p:pic>
        <p:nvPicPr>
          <p:cNvPr id="17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A231AE6A-2F1E-924E-11D2-EC4D79660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4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CAB1E74-F23B-8B0C-A4D3-EB5B247B0153}"/>
              </a:ext>
            </a:extLst>
          </p:cNvPr>
          <p:cNvSpPr/>
          <p:nvPr/>
        </p:nvSpPr>
        <p:spPr>
          <a:xfrm>
            <a:off x="2140809" y="424373"/>
            <a:ext cx="7344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Preprocessing Pipeline</a:t>
            </a:r>
            <a:endParaRPr lang="en-US" sz="4450" u="sng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4FE55D63-488D-37BD-815D-0656641E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456790"/>
            <a:ext cx="4869591" cy="789563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031436E2-AEF6-3427-9AB5-8D684A28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94" y="1456790"/>
            <a:ext cx="5005612" cy="789563"/>
          </a:xfrm>
          <a:prstGeom prst="rect">
            <a:avLst/>
          </a:prstGeom>
        </p:spPr>
      </p:pic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A0A34498-9979-76F4-8FCE-9485CC0CA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42316"/>
            <a:ext cx="4869591" cy="725805"/>
          </a:xfrm>
          <a:prstGeom prst="rect">
            <a:avLst/>
          </a:prstGeom>
        </p:spPr>
      </p:pic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704E37B8-C243-72A0-BDE5-ED334F9EC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92" y="4242316"/>
            <a:ext cx="5005613" cy="725805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A7750958-C24F-033D-17DD-A46702AE95D6}"/>
              </a:ext>
            </a:extLst>
          </p:cNvPr>
          <p:cNvSpPr/>
          <p:nvPr/>
        </p:nvSpPr>
        <p:spPr>
          <a:xfrm>
            <a:off x="2052991" y="2466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Values</a:t>
            </a:r>
            <a:endParaRPr lang="en-US" sz="2200" u="sng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E89AFAE2-A784-ADE5-56C1-E6F15937CECE}"/>
              </a:ext>
            </a:extLst>
          </p:cNvPr>
          <p:cNvSpPr/>
          <p:nvPr/>
        </p:nvSpPr>
        <p:spPr>
          <a:xfrm>
            <a:off x="8067323" y="246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Normalization</a:t>
            </a:r>
            <a:endParaRPr lang="en-US" sz="2200" u="sng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1C769770-03F8-7C55-0FEA-EC948F2E8D1C}"/>
              </a:ext>
            </a:extLst>
          </p:cNvPr>
          <p:cNvSpPr/>
          <p:nvPr/>
        </p:nvSpPr>
        <p:spPr>
          <a:xfrm>
            <a:off x="2052990" y="5224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Train-Test Split</a:t>
            </a:r>
            <a:endParaRPr lang="en-US" sz="2200" u="sng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173CC708-6780-78A3-B20A-398959EC4B19}"/>
              </a:ext>
            </a:extLst>
          </p:cNvPr>
          <p:cNvSpPr/>
          <p:nvPr/>
        </p:nvSpPr>
        <p:spPr>
          <a:xfrm>
            <a:off x="8067322" y="5221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Selection</a:t>
            </a:r>
            <a:endParaRPr lang="en-US" sz="2200" u="sng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B32E3A12-DB21-84E8-86D3-BEF521659126}"/>
              </a:ext>
            </a:extLst>
          </p:cNvPr>
          <p:cNvSpPr/>
          <p:nvPr/>
        </p:nvSpPr>
        <p:spPr>
          <a:xfrm>
            <a:off x="793789" y="2881432"/>
            <a:ext cx="48695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and imputed missing data using median/mode strategies to ensure dataset completeness</a:t>
            </a:r>
            <a:endParaRPr lang="en-US" sz="175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61B920ED-43BC-3B42-CFA3-73D4698BC979}"/>
              </a:ext>
            </a:extLst>
          </p:cNvPr>
          <p:cNvSpPr/>
          <p:nvPr/>
        </p:nvSpPr>
        <p:spPr>
          <a:xfrm>
            <a:off x="6764591" y="2903207"/>
            <a:ext cx="5005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Scaled features to 0-1 range using MinMaxScaler for consistent model input</a:t>
            </a:r>
            <a:endParaRPr lang="en-US" sz="175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5D782829-6048-9FC6-E4AA-D1F0954AA098}"/>
              </a:ext>
            </a:extLst>
          </p:cNvPr>
          <p:cNvSpPr/>
          <p:nvPr/>
        </p:nvSpPr>
        <p:spPr>
          <a:xfrm>
            <a:off x="793790" y="5707822"/>
            <a:ext cx="48695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Divided data 80/20 to train models and validate performance on unseen data</a:t>
            </a:r>
            <a:endParaRPr lang="en-US" sz="175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874DD9DD-C728-29F3-E78A-6909BC1CEA72}"/>
              </a:ext>
            </a:extLst>
          </p:cNvPr>
          <p:cNvSpPr/>
          <p:nvPr/>
        </p:nvSpPr>
        <p:spPr>
          <a:xfrm>
            <a:off x="6764592" y="5650375"/>
            <a:ext cx="50056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low-correlation features to reduce noise and improve model efficiency</a:t>
            </a:r>
            <a:endParaRPr lang="en-US" sz="1750" dirty="0"/>
          </a:p>
        </p:txBody>
      </p:sp>
      <p:pic>
        <p:nvPicPr>
          <p:cNvPr id="23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7FAECE92-31D6-2752-B35C-722B18DC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5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0BAF2D8-6AE7-A94F-8462-1FCB507BE4E7}"/>
              </a:ext>
            </a:extLst>
          </p:cNvPr>
          <p:cNvSpPr/>
          <p:nvPr/>
        </p:nvSpPr>
        <p:spPr>
          <a:xfrm>
            <a:off x="705300" y="679165"/>
            <a:ext cx="9460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 Models Deployed</a:t>
            </a:r>
            <a:endParaRPr lang="en-US" sz="4450" u="sng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CD51019A-168C-776F-1E8B-0F96640ADA55}"/>
              </a:ext>
            </a:extLst>
          </p:cNvPr>
          <p:cNvSpPr/>
          <p:nvPr/>
        </p:nvSpPr>
        <p:spPr>
          <a:xfrm>
            <a:off x="473625" y="1699855"/>
            <a:ext cx="3690494" cy="3933825"/>
          </a:xfrm>
          <a:prstGeom prst="roundRect">
            <a:avLst>
              <a:gd name="adj" fmla="val 242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598968E0-FF2A-ACB4-B2B4-6CD30CCAD7A1}"/>
              </a:ext>
            </a:extLst>
          </p:cNvPr>
          <p:cNvSpPr/>
          <p:nvPr/>
        </p:nvSpPr>
        <p:spPr>
          <a:xfrm>
            <a:off x="8167253" y="1699854"/>
            <a:ext cx="3520644" cy="3933825"/>
          </a:xfrm>
          <a:prstGeom prst="roundRect">
            <a:avLst>
              <a:gd name="adj" fmla="val 242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74A0C692-740D-1352-822E-990F9B9E26C6}"/>
              </a:ext>
            </a:extLst>
          </p:cNvPr>
          <p:cNvSpPr/>
          <p:nvPr/>
        </p:nvSpPr>
        <p:spPr>
          <a:xfrm>
            <a:off x="4388566" y="1699853"/>
            <a:ext cx="3554239" cy="3933825"/>
          </a:xfrm>
          <a:prstGeom prst="roundRect">
            <a:avLst>
              <a:gd name="adj" fmla="val 242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6B71D1CA-69AD-9BDE-AA87-521089F71F56}"/>
              </a:ext>
            </a:extLst>
          </p:cNvPr>
          <p:cNvSpPr/>
          <p:nvPr/>
        </p:nvSpPr>
        <p:spPr>
          <a:xfrm>
            <a:off x="636473" y="1791296"/>
            <a:ext cx="3450971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01B9699F-DABA-09A2-9352-0384064A4F7B}"/>
              </a:ext>
            </a:extLst>
          </p:cNvPr>
          <p:cNvSpPr/>
          <p:nvPr/>
        </p:nvSpPr>
        <p:spPr>
          <a:xfrm>
            <a:off x="4453414" y="1791295"/>
            <a:ext cx="3412392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8A374EDF-6AED-498D-DFF6-36861E59422E}"/>
              </a:ext>
            </a:extLst>
          </p:cNvPr>
          <p:cNvSpPr/>
          <p:nvPr/>
        </p:nvSpPr>
        <p:spPr>
          <a:xfrm>
            <a:off x="8296049" y="1797778"/>
            <a:ext cx="3259478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0995B3C6-5EE0-5B74-7C9E-D5F7D6FF06DA}"/>
              </a:ext>
            </a:extLst>
          </p:cNvPr>
          <p:cNvSpPr/>
          <p:nvPr/>
        </p:nvSpPr>
        <p:spPr>
          <a:xfrm>
            <a:off x="1051084" y="1918871"/>
            <a:ext cx="28326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Linear Regression</a:t>
            </a:r>
            <a:endParaRPr lang="en-US" sz="265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83D10740-E32E-97ED-51E1-0D0BA83686A3}"/>
              </a:ext>
            </a:extLst>
          </p:cNvPr>
          <p:cNvSpPr/>
          <p:nvPr/>
        </p:nvSpPr>
        <p:spPr>
          <a:xfrm>
            <a:off x="4883657" y="1900811"/>
            <a:ext cx="26970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</a:t>
            </a:r>
            <a:endParaRPr lang="en-US" sz="265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71CDEBB3-B95D-BFA4-02CF-CFB05A3F724A}"/>
              </a:ext>
            </a:extLst>
          </p:cNvPr>
          <p:cNvSpPr/>
          <p:nvPr/>
        </p:nvSpPr>
        <p:spPr>
          <a:xfrm>
            <a:off x="8572503" y="1900810"/>
            <a:ext cx="27247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Neural Network</a:t>
            </a:r>
            <a:endParaRPr lang="en-US" sz="265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5AC2B2C1-CDBA-3A3B-2957-7505FEDB96F9}"/>
              </a:ext>
            </a:extLst>
          </p:cNvPr>
          <p:cNvSpPr/>
          <p:nvPr/>
        </p:nvSpPr>
        <p:spPr>
          <a:xfrm>
            <a:off x="801835" y="2929925"/>
            <a:ext cx="32856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foundational statistical approach that models the relationship between features and scores using a linear equation. Fast and interpretable, ideal for baseline comparison.</a:t>
            </a:r>
            <a:endParaRPr lang="en-US" sz="175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8073253A-0676-6412-8DC2-A0085F5CD986}"/>
              </a:ext>
            </a:extLst>
          </p:cNvPr>
          <p:cNvSpPr/>
          <p:nvPr/>
        </p:nvSpPr>
        <p:spPr>
          <a:xfrm>
            <a:off x="4492329" y="2897922"/>
            <a:ext cx="337347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ensemble learning method that constructs multiple decision trees and averages their predictions. Excellent for capturing non-linear relationships and feature interactions.</a:t>
            </a:r>
            <a:endParaRPr lang="en-US" sz="175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7D6E9647-4C3F-F793-123B-3EB5341B5BF9}"/>
              </a:ext>
            </a:extLst>
          </p:cNvPr>
          <p:cNvSpPr/>
          <p:nvPr/>
        </p:nvSpPr>
        <p:spPr>
          <a:xfrm>
            <a:off x="8296049" y="2929925"/>
            <a:ext cx="325947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deep learning architecture with multiple layers that learns complex patterns through backpropagation. Powerful for sophisticated, non-linear modeling tasks.</a:t>
            </a:r>
            <a:endParaRPr lang="en-US" sz="1750" dirty="0"/>
          </a:p>
        </p:txBody>
      </p:sp>
      <p:pic>
        <p:nvPicPr>
          <p:cNvPr id="20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394982D1-0353-AE75-98A2-6CCDE862C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81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224B-0893-2B58-20F3-F768018A978D}"/>
              </a:ext>
            </a:extLst>
          </p:cNvPr>
          <p:cNvSpPr txBox="1">
            <a:spLocks/>
          </p:cNvSpPr>
          <p:nvPr/>
        </p:nvSpPr>
        <p:spPr>
          <a:xfrm>
            <a:off x="4200832" y="264649"/>
            <a:ext cx="3429000" cy="8167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u="sng" dirty="0">
                <a:solidFill>
                  <a:srgbClr val="000080"/>
                </a:solidFill>
                <a:latin typeface="Calibri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BE932-6878-C63B-87CC-2544E28CE8AD}"/>
              </a:ext>
            </a:extLst>
          </p:cNvPr>
          <p:cNvSpPr txBox="1"/>
          <p:nvPr/>
        </p:nvSpPr>
        <p:spPr>
          <a:xfrm>
            <a:off x="501445" y="1081392"/>
            <a:ext cx="1130709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u="sng" dirty="0"/>
              <a:t>Data Preprocessing </a:t>
            </a:r>
          </a:p>
          <a:p>
            <a:r>
              <a:rPr lang="en-US" sz="2800" dirty="0"/>
              <a:t>       Dropping irrelevant columns without affecting model performance.</a:t>
            </a:r>
          </a:p>
          <a:p>
            <a:r>
              <a:rPr lang="en-US" sz="2800" dirty="0"/>
              <a:t>       Filling missing values only for numeric columns.</a:t>
            </a:r>
          </a:p>
          <a:p>
            <a:r>
              <a:rPr lang="en-US" sz="2800" dirty="0"/>
              <a:t>       Encoding categorical variables correctly without introducing bias.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A9800-B2A3-C552-BF78-29154D16B7E8}"/>
              </a:ext>
            </a:extLst>
          </p:cNvPr>
          <p:cNvSpPr txBox="1"/>
          <p:nvPr/>
        </p:nvSpPr>
        <p:spPr>
          <a:xfrm>
            <a:off x="501445" y="3106576"/>
            <a:ext cx="10904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2"/>
            </a:pPr>
            <a:r>
              <a:rPr lang="en-US" sz="3200" u="sng" dirty="0"/>
              <a:t>Model Training</a:t>
            </a:r>
          </a:p>
          <a:p>
            <a:r>
              <a:rPr lang="en-US" sz="3200" dirty="0"/>
              <a:t>      </a:t>
            </a:r>
            <a:r>
              <a:rPr lang="en-US" sz="2800" dirty="0"/>
              <a:t>Random Forest may overfit if the dataset is small or imbalanced.</a:t>
            </a:r>
          </a:p>
          <a:p>
            <a:r>
              <a:rPr lang="en-US" sz="2800" dirty="0"/>
              <a:t>       Linear Regression is sensitive to extremes value that reduce accuracy.</a:t>
            </a:r>
          </a:p>
          <a:p>
            <a:r>
              <a:rPr lang="en-US" sz="2800" dirty="0"/>
              <a:t>       Neural networks can memorize training data, especially with small                        </a:t>
            </a:r>
          </a:p>
          <a:p>
            <a:r>
              <a:rPr lang="en-US" sz="2800" dirty="0"/>
              <a:t>       datasets or too many layer results in overfitting conditions.</a:t>
            </a:r>
          </a:p>
          <a:p>
            <a:r>
              <a:rPr lang="en-US" sz="2800" dirty="0"/>
              <a:t>       </a:t>
            </a:r>
            <a:r>
              <a:rPr lang="en-US" sz="3200" dirty="0"/>
              <a:t> </a:t>
            </a: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A45AA230-58A6-CDF0-0BF4-7BFD3B4A3973}"/>
              </a:ext>
            </a:extLst>
          </p:cNvPr>
          <p:cNvSpPr/>
          <p:nvPr/>
        </p:nvSpPr>
        <p:spPr>
          <a:xfrm>
            <a:off x="953728" y="1784019"/>
            <a:ext cx="84035" cy="109423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CBB7CB96-7557-49B1-776B-886E54A8844C}"/>
              </a:ext>
            </a:extLst>
          </p:cNvPr>
          <p:cNvSpPr/>
          <p:nvPr/>
        </p:nvSpPr>
        <p:spPr>
          <a:xfrm>
            <a:off x="953728" y="2262001"/>
            <a:ext cx="84035" cy="109423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106DA947-164F-B0DE-0B5E-01D1D0D455E9}"/>
              </a:ext>
            </a:extLst>
          </p:cNvPr>
          <p:cNvSpPr/>
          <p:nvPr/>
        </p:nvSpPr>
        <p:spPr>
          <a:xfrm>
            <a:off x="970703" y="3861696"/>
            <a:ext cx="84035" cy="109423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55B9AB05-90DA-0073-AE86-681A836C1EF6}"/>
              </a:ext>
            </a:extLst>
          </p:cNvPr>
          <p:cNvSpPr/>
          <p:nvPr/>
        </p:nvSpPr>
        <p:spPr>
          <a:xfrm>
            <a:off x="953727" y="2626376"/>
            <a:ext cx="84035" cy="109423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3929A5F8-3BA7-DE9B-B218-9F78AF25FA15}"/>
              </a:ext>
            </a:extLst>
          </p:cNvPr>
          <p:cNvSpPr/>
          <p:nvPr/>
        </p:nvSpPr>
        <p:spPr>
          <a:xfrm>
            <a:off x="953727" y="4723610"/>
            <a:ext cx="84035" cy="109423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E8059ACD-60EC-E437-B1C1-0757FCADAAA0}"/>
              </a:ext>
            </a:extLst>
          </p:cNvPr>
          <p:cNvSpPr/>
          <p:nvPr/>
        </p:nvSpPr>
        <p:spPr>
          <a:xfrm>
            <a:off x="968934" y="4320009"/>
            <a:ext cx="84035" cy="109423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608A94C6-0A09-98D8-46DB-848C052D8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83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3039-278B-9E5A-9DFB-897DBB7F070E}"/>
              </a:ext>
            </a:extLst>
          </p:cNvPr>
          <p:cNvSpPr txBox="1">
            <a:spLocks/>
          </p:cNvSpPr>
          <p:nvPr/>
        </p:nvSpPr>
        <p:spPr>
          <a:xfrm>
            <a:off x="5451988" y="206477"/>
            <a:ext cx="1587909" cy="6980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0080"/>
                </a:solidFill>
                <a:latin typeface="Calibri"/>
              </a:rPr>
              <a:t> </a:t>
            </a:r>
            <a:r>
              <a:rPr lang="en-US" sz="3200" u="sng" dirty="0">
                <a:solidFill>
                  <a:srgbClr val="000080"/>
                </a:solidFill>
                <a:latin typeface="Calibri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AC812-244C-09E7-6759-0F430172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7" y="2620117"/>
            <a:ext cx="3426313" cy="2914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CB6C0-745E-821F-719B-53E501992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96" y="2060937"/>
            <a:ext cx="7503361" cy="1439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69EEE-65DC-A34D-32C1-7276BA777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797" y="4814304"/>
            <a:ext cx="7503361" cy="1439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BE3BA-62BD-866F-5FA6-E98D38085412}"/>
              </a:ext>
            </a:extLst>
          </p:cNvPr>
          <p:cNvSpPr txBox="1"/>
          <p:nvPr/>
        </p:nvSpPr>
        <p:spPr>
          <a:xfrm>
            <a:off x="1120879" y="2060937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Graph of dataset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C0B2A-A64B-AB8A-3DB2-76FAC5A48C2D}"/>
              </a:ext>
            </a:extLst>
          </p:cNvPr>
          <p:cNvSpPr txBox="1"/>
          <p:nvPr/>
        </p:nvSpPr>
        <p:spPr>
          <a:xfrm>
            <a:off x="5653548" y="1476823"/>
            <a:ext cx="463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Attributes of dataset before Data preprocessing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78C9-12E7-67D3-0191-CC0F18DF47A1}"/>
              </a:ext>
            </a:extLst>
          </p:cNvPr>
          <p:cNvSpPr txBox="1"/>
          <p:nvPr/>
        </p:nvSpPr>
        <p:spPr>
          <a:xfrm>
            <a:off x="5694418" y="4159045"/>
            <a:ext cx="473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Attributes after Cleaning and Data Preprocessing</a:t>
            </a:r>
          </a:p>
        </p:txBody>
      </p:sp>
      <p:pic>
        <p:nvPicPr>
          <p:cNvPr id="10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F55D0A0E-71BF-4BE2-50C8-49D8EA3C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806" y="198271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2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B47A8-7154-27DF-01F2-4DCA4325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93" y="1833414"/>
            <a:ext cx="4945775" cy="4498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97987-B554-8CDB-465A-132E8738C1A0}"/>
              </a:ext>
            </a:extLst>
          </p:cNvPr>
          <p:cNvSpPr txBox="1"/>
          <p:nvPr/>
        </p:nvSpPr>
        <p:spPr>
          <a:xfrm>
            <a:off x="0" y="1196923"/>
            <a:ext cx="575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Comparison of All models performing on the same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1C854-C471-109D-D3C8-B450FB6F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3414"/>
            <a:ext cx="5381959" cy="4498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3BC632-C27C-A285-8622-E260E1963B97}"/>
              </a:ext>
            </a:extLst>
          </p:cNvPr>
          <p:cNvSpPr txBox="1"/>
          <p:nvPr/>
        </p:nvSpPr>
        <p:spPr>
          <a:xfrm>
            <a:off x="7353894" y="1196923"/>
            <a:ext cx="2920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User Interface of Application</a:t>
            </a:r>
          </a:p>
        </p:txBody>
      </p:sp>
      <p:pic>
        <p:nvPicPr>
          <p:cNvPr id="8" name="Picture 2" descr="E:\Working Files PA to VC\DITU Official Template &amp; Fonts\9851AD1D8CED4780BFF641F07CFE8B3B[4129906].png">
            <a:extLst>
              <a:ext uri="{FF2B5EF4-FFF2-40B4-BE49-F238E27FC236}">
                <a16:creationId xmlns:a16="http://schemas.microsoft.com/office/drawing/2014/main" id="{53FD03E4-0891-8A58-0826-96FDE47E0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289" y="0"/>
            <a:ext cx="1295400" cy="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14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680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Raleway</vt:lpstr>
      <vt:lpstr>Roboto</vt:lpstr>
      <vt:lpstr>Office Theme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Vaibhav Bisht</dc:creator>
  <cp:lastModifiedBy>Vaibhav Bisht</cp:lastModifiedBy>
  <cp:revision>5</cp:revision>
  <dcterms:created xsi:type="dcterms:W3CDTF">2025-11-04T13:51:36Z</dcterms:created>
  <dcterms:modified xsi:type="dcterms:W3CDTF">2025-11-06T05:24:27Z</dcterms:modified>
</cp:coreProperties>
</file>